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6" d="100"/>
          <a:sy n="76" d="100"/>
        </p:scale>
        <p:origin x="-480" y="2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283EF6-8C71-4C46-806A-CFA3BB0FBA63}" type="datetimeFigureOut">
              <a:rPr lang="en-US" smtClean="0"/>
              <a:t>3/5/2020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8DB755-6BE9-481A-82FF-BF0BF0EB07B0}" type="slidenum">
              <a:rPr lang="en-US" smtClean="0"/>
              <a:t>‹#›</a:t>
            </a:fld>
            <a:endParaRPr lang="en-US"/>
          </a:p>
        </p:txBody>
      </p:sp>
    </p:spTree>
    <p:extLst>
      <p:ext uri="{BB962C8B-B14F-4D97-AF65-F5344CB8AC3E}">
        <p14:creationId xmlns:p14="http://schemas.microsoft.com/office/powerpoint/2010/main" val="41577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presentation covers </a:t>
            </a:r>
            <a:r>
              <a:rPr lang="en-US" sz="1200" dirty="0" smtClean="0">
                <a:latin typeface="Times New Roman" pitchFamily="18" charset="0"/>
                <a:cs typeface="Times New Roman" pitchFamily="18" charset="0"/>
              </a:rPr>
              <a:t>Pocahontas and the Powhatan Dilemma by Camilla Townsend biography</a:t>
            </a:r>
            <a:br>
              <a:rPr lang="en-US" sz="1200" dirty="0" smtClean="0">
                <a:latin typeface="Times New Roman" pitchFamily="18" charset="0"/>
                <a:cs typeface="Times New Roman" pitchFamily="18" charset="0"/>
              </a:rPr>
            </a:br>
            <a:endParaRPr lang="en-US" dirty="0"/>
          </a:p>
        </p:txBody>
      </p:sp>
      <p:sp>
        <p:nvSpPr>
          <p:cNvPr id="4" name="Slide Number Placeholder 3"/>
          <p:cNvSpPr>
            <a:spLocks noGrp="1"/>
          </p:cNvSpPr>
          <p:nvPr>
            <p:ph type="sldNum" sz="quarter" idx="10"/>
          </p:nvPr>
        </p:nvSpPr>
        <p:spPr/>
        <p:txBody>
          <a:bodyPr/>
          <a:lstStyle/>
          <a:p>
            <a:fld id="{298DB755-6BE9-481A-82FF-BF0BF0EB07B0}" type="slidenum">
              <a:rPr lang="en-US" smtClean="0"/>
              <a:t>1</a:t>
            </a:fld>
            <a:endParaRPr lang="en-US"/>
          </a:p>
        </p:txBody>
      </p:sp>
    </p:spTree>
    <p:extLst>
      <p:ext uri="{BB962C8B-B14F-4D97-AF65-F5344CB8AC3E}">
        <p14:creationId xmlns:p14="http://schemas.microsoft.com/office/powerpoint/2010/main" val="1036411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itchFamily="2" charset="2"/>
              <a:buNone/>
            </a:pPr>
            <a:r>
              <a:rPr lang="en-US" dirty="0" smtClean="0">
                <a:latin typeface="Times New Roman" pitchFamily="18" charset="0"/>
                <a:cs typeface="Times New Roman" pitchFamily="18" charset="0"/>
              </a:rPr>
              <a:t>The author, </a:t>
            </a:r>
            <a:r>
              <a:rPr lang="en-US" dirty="0" err="1" smtClean="0">
                <a:latin typeface="Times New Roman" pitchFamily="18" charset="0"/>
                <a:cs typeface="Times New Roman" pitchFamily="18" charset="0"/>
              </a:rPr>
              <a:t>Camila</a:t>
            </a:r>
            <a:r>
              <a:rPr lang="en-US" dirty="0" smtClean="0">
                <a:latin typeface="Times New Roman" pitchFamily="18" charset="0"/>
                <a:cs typeface="Times New Roman" pitchFamily="18" charset="0"/>
              </a:rPr>
              <a:t> Townsend, argues that Pocahontas was created as a myth to serve the settler’s needs, the government observers and the whole of  England.</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Hence, from that time on, moguls in Hollywood, romantic poets, and American </a:t>
            </a:r>
            <a:r>
              <a:rPr lang="en-US" dirty="0" err="1" smtClean="0">
                <a:latin typeface="Times New Roman" pitchFamily="18" charset="0"/>
                <a:cs typeface="Times New Roman" pitchFamily="18" charset="0"/>
              </a:rPr>
              <a:t>exceptionalism</a:t>
            </a:r>
            <a:r>
              <a:rPr lang="en-US" dirty="0" smtClean="0">
                <a:latin typeface="Times New Roman" pitchFamily="18" charset="0"/>
                <a:cs typeface="Times New Roman" pitchFamily="18" charset="0"/>
              </a:rPr>
              <a:t> have twisted this reality causing the real Pocahontas not to exist.</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book purposes to bring back the humanity which the mythical Pocahontas borrowed from </a:t>
            </a:r>
            <a:r>
              <a:rPr lang="en-US" dirty="0" err="1" smtClean="0">
                <a:latin typeface="Times New Roman" pitchFamily="18" charset="0"/>
                <a:cs typeface="Times New Roman" pitchFamily="18" charset="0"/>
              </a:rPr>
              <a:t>Amonute</a:t>
            </a:r>
            <a:r>
              <a:rPr lang="en-US" dirty="0" smtClean="0">
                <a:latin typeface="Times New Roman" pitchFamily="18" charset="0"/>
                <a:cs typeface="Times New Roman" pitchFamily="18" charset="0"/>
              </a:rPr>
              <a:t>.</a:t>
            </a:r>
            <a:endParaRPr lang="en-US" dirty="0"/>
          </a:p>
        </p:txBody>
      </p:sp>
      <p:sp>
        <p:nvSpPr>
          <p:cNvPr id="4" name="Slide Number Placeholder 3"/>
          <p:cNvSpPr>
            <a:spLocks noGrp="1"/>
          </p:cNvSpPr>
          <p:nvPr>
            <p:ph type="sldNum" sz="quarter" idx="10"/>
          </p:nvPr>
        </p:nvSpPr>
        <p:spPr/>
        <p:txBody>
          <a:bodyPr/>
          <a:lstStyle/>
          <a:p>
            <a:fld id="{298DB755-6BE9-481A-82FF-BF0BF0EB07B0}" type="slidenum">
              <a:rPr lang="en-US" smtClean="0"/>
              <a:t>2</a:t>
            </a:fld>
            <a:endParaRPr lang="en-US"/>
          </a:p>
        </p:txBody>
      </p:sp>
    </p:spTree>
    <p:extLst>
      <p:ext uri="{BB962C8B-B14F-4D97-AF65-F5344CB8AC3E}">
        <p14:creationId xmlns:p14="http://schemas.microsoft.com/office/powerpoint/2010/main" val="2118002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itchFamily="2" charset="2"/>
              <a:buChar char="Ø"/>
            </a:pPr>
            <a:r>
              <a:rPr lang="en-US" dirty="0" smtClean="0">
                <a:latin typeface="Times New Roman" pitchFamily="18" charset="0"/>
                <a:cs typeface="Times New Roman" pitchFamily="18" charset="0"/>
              </a:rPr>
              <a:t>The author of book </a:t>
            </a:r>
            <a:r>
              <a:rPr lang="en-US" dirty="0" err="1" smtClean="0">
                <a:latin typeface="Times New Roman" pitchFamily="18" charset="0"/>
                <a:cs typeface="Times New Roman" pitchFamily="18" charset="0"/>
              </a:rPr>
              <a:t>Camila</a:t>
            </a:r>
            <a:r>
              <a:rPr lang="en-US" dirty="0" smtClean="0">
                <a:latin typeface="Times New Roman" pitchFamily="18" charset="0"/>
                <a:cs typeface="Times New Roman" pitchFamily="18" charset="0"/>
              </a:rPr>
              <a:t> Townsend</a:t>
            </a:r>
          </a:p>
          <a:p>
            <a:pPr>
              <a:buFont typeface="Wingdings" pitchFamily="2" charset="2"/>
              <a:buNone/>
            </a:pPr>
            <a:r>
              <a:rPr lang="en-US" dirty="0" smtClean="0">
                <a:latin typeface="Times New Roman" pitchFamily="18" charset="0"/>
                <a:cs typeface="Times New Roman" pitchFamily="18" charset="0"/>
              </a:rPr>
              <a:t>She is a distinguished professor of history.</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Townsend is mostly interested in the relationship between European and Indigenous individuals via Americans.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Therefore, Townsend wrote this book because she was fascinated by the relations present between the Native Americans and the English settlers in Virginia </a:t>
            </a:r>
          </a:p>
          <a:p>
            <a:endParaRPr lang="en-US" dirty="0"/>
          </a:p>
        </p:txBody>
      </p:sp>
      <p:sp>
        <p:nvSpPr>
          <p:cNvPr id="4" name="Slide Number Placeholder 3"/>
          <p:cNvSpPr>
            <a:spLocks noGrp="1"/>
          </p:cNvSpPr>
          <p:nvPr>
            <p:ph type="sldNum" sz="quarter" idx="10"/>
          </p:nvPr>
        </p:nvSpPr>
        <p:spPr/>
        <p:txBody>
          <a:bodyPr/>
          <a:lstStyle/>
          <a:p>
            <a:fld id="{298DB755-6BE9-481A-82FF-BF0BF0EB07B0}" type="slidenum">
              <a:rPr lang="en-US" smtClean="0"/>
              <a:t>3</a:t>
            </a:fld>
            <a:endParaRPr lang="en-US"/>
          </a:p>
        </p:txBody>
      </p:sp>
    </p:spTree>
    <p:extLst>
      <p:ext uri="{BB962C8B-B14F-4D97-AF65-F5344CB8AC3E}">
        <p14:creationId xmlns:p14="http://schemas.microsoft.com/office/powerpoint/2010/main" val="248652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dirty="0" err="1" smtClean="0">
                <a:latin typeface="Times New Roman" pitchFamily="18" charset="0"/>
                <a:cs typeface="Times New Roman" pitchFamily="18" charset="0"/>
              </a:rPr>
              <a:t>Camila</a:t>
            </a:r>
            <a:r>
              <a:rPr lang="en-US" dirty="0" smtClean="0">
                <a:latin typeface="Times New Roman" pitchFamily="18" charset="0"/>
                <a:cs typeface="Times New Roman" pitchFamily="18" charset="0"/>
              </a:rPr>
              <a:t> lights up reality darkened through the span of four centuries.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Early parts give close consideration to the social, cultural and political underpinnings of both Englishmen and Virginia Algonquians just before colonization.</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From that point, Townsend evaluates the underlying months following the foundation of Jamestown and the hatred that followed and also kidnapping of Pocahontas, detainment, marriage, change to Christianity,  lastly her passing.</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Townsend endeavors to introduce every one of these circumstances not only from the point of view of the English but also from Pocahontas viewpoint (Townsend, 2005).</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Hence, the author capably shows that, in every one of the cases, Pocahontas and by augmentation her community, oversaw English expansionism as indicated by their own wants and goals</a:t>
            </a:r>
          </a:p>
          <a:p>
            <a:endParaRPr lang="en-US" dirty="0"/>
          </a:p>
        </p:txBody>
      </p:sp>
      <p:sp>
        <p:nvSpPr>
          <p:cNvPr id="4" name="Slide Number Placeholder 3"/>
          <p:cNvSpPr>
            <a:spLocks noGrp="1"/>
          </p:cNvSpPr>
          <p:nvPr>
            <p:ph type="sldNum" sz="quarter" idx="10"/>
          </p:nvPr>
        </p:nvSpPr>
        <p:spPr/>
        <p:txBody>
          <a:bodyPr/>
          <a:lstStyle/>
          <a:p>
            <a:fld id="{298DB755-6BE9-481A-82FF-BF0BF0EB07B0}" type="slidenum">
              <a:rPr lang="en-US" smtClean="0"/>
              <a:t>4</a:t>
            </a:fld>
            <a:endParaRPr lang="en-US"/>
          </a:p>
        </p:txBody>
      </p:sp>
    </p:spTree>
    <p:extLst>
      <p:ext uri="{BB962C8B-B14F-4D97-AF65-F5344CB8AC3E}">
        <p14:creationId xmlns:p14="http://schemas.microsoft.com/office/powerpoint/2010/main" val="4085846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itchFamily="2" charset="2"/>
              <a:buNone/>
            </a:pPr>
            <a:r>
              <a:rPr lang="en-US" dirty="0" smtClean="0">
                <a:latin typeface="Times New Roman" pitchFamily="18" charset="0"/>
                <a:cs typeface="Times New Roman" pitchFamily="18" charset="0"/>
              </a:rPr>
              <a:t>Instead of stubborn impediments who contradicted colonization by the English because of their situation on the crude finish of an erroneously European scale, Virginia Algonquians tried to set up their relationship with the colonizers to benefit from them.</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Townsend quoted that, "realpolitik not inherent egalitarianism " directed the strategies utilized by Powhatan, both inside his relations with the English and in his chiefdom (Townsend, 2005).</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Pocahontas' alleged freeing of John comprises increasingly a ploy to acquire the Englishman's trust than the sign of sexual want depicted by Rolfe.</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Pocahontas' union with John Rolfe and her transformation to Christianity is a representation of an endeavor to set up a social and familial scaffold between the two societies than the undeniable result of a circumstance where an Indian presented to the advantages of English culture promptly pushes off her past culture to surge fast into the wonders of Anglicization and Christianity.</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At long last, Townsend describes Pocahontas’s excursion to England like a last endeavor to both strengthen the connection of the relationship between the English and her people</a:t>
            </a:r>
          </a:p>
          <a:p>
            <a:endParaRPr lang="en-US" dirty="0"/>
          </a:p>
        </p:txBody>
      </p:sp>
      <p:sp>
        <p:nvSpPr>
          <p:cNvPr id="4" name="Slide Number Placeholder 3"/>
          <p:cNvSpPr>
            <a:spLocks noGrp="1"/>
          </p:cNvSpPr>
          <p:nvPr>
            <p:ph type="sldNum" sz="quarter" idx="10"/>
          </p:nvPr>
        </p:nvSpPr>
        <p:spPr/>
        <p:txBody>
          <a:bodyPr/>
          <a:lstStyle/>
          <a:p>
            <a:fld id="{298DB755-6BE9-481A-82FF-BF0BF0EB07B0}" type="slidenum">
              <a:rPr lang="en-US" smtClean="0"/>
              <a:t>5</a:t>
            </a:fld>
            <a:endParaRPr lang="en-US"/>
          </a:p>
        </p:txBody>
      </p:sp>
    </p:spTree>
    <p:extLst>
      <p:ext uri="{BB962C8B-B14F-4D97-AF65-F5344CB8AC3E}">
        <p14:creationId xmlns:p14="http://schemas.microsoft.com/office/powerpoint/2010/main" val="38826649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dirty="0" smtClean="0">
                <a:latin typeface="Times New Roman" pitchFamily="18" charset="0"/>
                <a:cs typeface="Times New Roman" pitchFamily="18" charset="0"/>
              </a:rPr>
              <a:t>She also wanted to get critical knowledge about the English, which she could convey to her dad upon her arrival back home.</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Obviously, she was not able to return home, however the reports brought back by individuals from her designation assumed an enormous job (Townsend, 2005).</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job involved persuading her dad to resign and </a:t>
            </a:r>
            <a:r>
              <a:rPr lang="en-US" dirty="0" err="1" smtClean="0">
                <a:latin typeface="Times New Roman" pitchFamily="18" charset="0"/>
                <a:cs typeface="Times New Roman" pitchFamily="18" charset="0"/>
              </a:rPr>
              <a:t>Opechancanough</a:t>
            </a:r>
            <a:r>
              <a:rPr lang="en-US" dirty="0" smtClean="0">
                <a:latin typeface="Times New Roman" pitchFamily="18" charset="0"/>
                <a:cs typeface="Times New Roman" pitchFamily="18" charset="0"/>
              </a:rPr>
              <a:t>, Pocahontas’s uncle to seek after a considerably more activist approach with respect to the Virginians.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disastrous consequences of that approach lead Townsend to a fairly skeptical and opposing end.</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This means that, Powhatan Confederacy was destructed and almost all Indians were expelled from Virginia.</a:t>
            </a:r>
          </a:p>
          <a:p>
            <a:endParaRPr lang="en-US" dirty="0"/>
          </a:p>
        </p:txBody>
      </p:sp>
      <p:sp>
        <p:nvSpPr>
          <p:cNvPr id="4" name="Slide Number Placeholder 3"/>
          <p:cNvSpPr>
            <a:spLocks noGrp="1"/>
          </p:cNvSpPr>
          <p:nvPr>
            <p:ph type="sldNum" sz="quarter" idx="10"/>
          </p:nvPr>
        </p:nvSpPr>
        <p:spPr/>
        <p:txBody>
          <a:bodyPr/>
          <a:lstStyle/>
          <a:p>
            <a:fld id="{298DB755-6BE9-481A-82FF-BF0BF0EB07B0}" type="slidenum">
              <a:rPr lang="en-US" smtClean="0"/>
              <a:t>6</a:t>
            </a:fld>
            <a:endParaRPr lang="en-US"/>
          </a:p>
        </p:txBody>
      </p:sp>
    </p:spTree>
    <p:extLst>
      <p:ext uri="{BB962C8B-B14F-4D97-AF65-F5344CB8AC3E}">
        <p14:creationId xmlns:p14="http://schemas.microsoft.com/office/powerpoint/2010/main" val="2569357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itchFamily="2" charset="2"/>
              <a:buNone/>
            </a:pPr>
            <a:r>
              <a:rPr lang="en-US" dirty="0" smtClean="0">
                <a:latin typeface="Times New Roman" pitchFamily="18" charset="0"/>
                <a:cs typeface="Times New Roman" pitchFamily="18" charset="0"/>
              </a:rPr>
              <a:t>The Powhatan Confederacy destruction and expulsion of almost all Indians from Virginia is seen as naïve by the author.</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She also commends this situation because of the Algonquian’s persistence in fighting for their land and culture.</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However, when reading the book, the audience is left pondering which of these results to accept.</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Would it be advisable for to finish the book feeling encouraged because of the constantly long steadiness of Virginia Algonquians, or disheartened by their demolition?</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It is  advisable to read this book because it will give the insight about how the Indians and English lived and related with each other.</a:t>
            </a:r>
          </a:p>
          <a:p>
            <a:endParaRPr lang="en-US" dirty="0"/>
          </a:p>
        </p:txBody>
      </p:sp>
      <p:sp>
        <p:nvSpPr>
          <p:cNvPr id="4" name="Slide Number Placeholder 3"/>
          <p:cNvSpPr>
            <a:spLocks noGrp="1"/>
          </p:cNvSpPr>
          <p:nvPr>
            <p:ph type="sldNum" sz="quarter" idx="10"/>
          </p:nvPr>
        </p:nvSpPr>
        <p:spPr/>
        <p:txBody>
          <a:bodyPr/>
          <a:lstStyle/>
          <a:p>
            <a:fld id="{298DB755-6BE9-481A-82FF-BF0BF0EB07B0}" type="slidenum">
              <a:rPr lang="en-US" smtClean="0"/>
              <a:t>7</a:t>
            </a:fld>
            <a:endParaRPr lang="en-US"/>
          </a:p>
        </p:txBody>
      </p:sp>
    </p:spTree>
    <p:extLst>
      <p:ext uri="{BB962C8B-B14F-4D97-AF65-F5344CB8AC3E}">
        <p14:creationId xmlns:p14="http://schemas.microsoft.com/office/powerpoint/2010/main" val="24969582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74DADD2-5B44-4853-AC24-A8CC81E5D77B}" type="datetimeFigureOut">
              <a:rPr lang="en-US" smtClean="0"/>
              <a:t>3/5/2020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084246-6255-4677-9257-CA0238423BDA}" type="slidenum">
              <a:rPr lang="en-US" smtClean="0"/>
              <a:t>‹#›</a:t>
            </a:fld>
            <a:endParaRPr lang="en-US"/>
          </a:p>
        </p:txBody>
      </p:sp>
    </p:spTree>
    <p:extLst>
      <p:ext uri="{BB962C8B-B14F-4D97-AF65-F5344CB8AC3E}">
        <p14:creationId xmlns:p14="http://schemas.microsoft.com/office/powerpoint/2010/main" val="1399392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74DADD2-5B44-4853-AC24-A8CC81E5D77B}" type="datetimeFigureOut">
              <a:rPr lang="en-US" smtClean="0"/>
              <a:t>3/5/2020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084246-6255-4677-9257-CA0238423BDA}" type="slidenum">
              <a:rPr lang="en-US" smtClean="0"/>
              <a:t>‹#›</a:t>
            </a:fld>
            <a:endParaRPr lang="en-US"/>
          </a:p>
        </p:txBody>
      </p:sp>
    </p:spTree>
    <p:extLst>
      <p:ext uri="{BB962C8B-B14F-4D97-AF65-F5344CB8AC3E}">
        <p14:creationId xmlns:p14="http://schemas.microsoft.com/office/powerpoint/2010/main" val="2264919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4DADD2-5B44-4853-AC24-A8CC81E5D77B}" type="datetimeFigureOut">
              <a:rPr lang="en-US" smtClean="0"/>
              <a:t>3/5/2020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084246-6255-4677-9257-CA0238423BDA}" type="slidenum">
              <a:rPr lang="en-US" smtClean="0"/>
              <a:t>‹#›</a:t>
            </a:fld>
            <a:endParaRPr lang="en-US"/>
          </a:p>
        </p:txBody>
      </p:sp>
    </p:spTree>
    <p:extLst>
      <p:ext uri="{BB962C8B-B14F-4D97-AF65-F5344CB8AC3E}">
        <p14:creationId xmlns:p14="http://schemas.microsoft.com/office/powerpoint/2010/main" val="3048398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74DADD2-5B44-4853-AC24-A8CC81E5D77B}" type="datetimeFigureOut">
              <a:rPr lang="en-US" smtClean="0"/>
              <a:t>3/5/2020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084246-6255-4677-9257-CA0238423BDA}" type="slidenum">
              <a:rPr lang="en-US" smtClean="0"/>
              <a:t>‹#›</a:t>
            </a:fld>
            <a:endParaRPr lang="en-US"/>
          </a:p>
        </p:txBody>
      </p:sp>
    </p:spTree>
    <p:extLst>
      <p:ext uri="{BB962C8B-B14F-4D97-AF65-F5344CB8AC3E}">
        <p14:creationId xmlns:p14="http://schemas.microsoft.com/office/powerpoint/2010/main" val="3134549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74DADD2-5B44-4853-AC24-A8CC81E5D77B}" type="datetimeFigureOut">
              <a:rPr lang="en-US" smtClean="0"/>
              <a:t>3/5/2020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084246-6255-4677-9257-CA0238423BDA}" type="slidenum">
              <a:rPr lang="en-US" smtClean="0"/>
              <a:t>‹#›</a:t>
            </a:fld>
            <a:endParaRPr lang="en-US"/>
          </a:p>
        </p:txBody>
      </p:sp>
    </p:spTree>
    <p:extLst>
      <p:ext uri="{BB962C8B-B14F-4D97-AF65-F5344CB8AC3E}">
        <p14:creationId xmlns:p14="http://schemas.microsoft.com/office/powerpoint/2010/main" val="3946569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74DADD2-5B44-4853-AC24-A8CC81E5D77B}" type="datetimeFigureOut">
              <a:rPr lang="en-US" smtClean="0"/>
              <a:t>3/5/2020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5E084246-6255-4677-9257-CA0238423BDA}" type="slidenum">
              <a:rPr lang="en-US" smtClean="0"/>
              <a:t>‹#›</a:t>
            </a:fld>
            <a:endParaRPr lang="en-US"/>
          </a:p>
        </p:txBody>
      </p:sp>
    </p:spTree>
    <p:extLst>
      <p:ext uri="{BB962C8B-B14F-4D97-AF65-F5344CB8AC3E}">
        <p14:creationId xmlns:p14="http://schemas.microsoft.com/office/powerpoint/2010/main" val="722804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74DADD2-5B44-4853-AC24-A8CC81E5D77B}" type="datetimeFigureOut">
              <a:rPr lang="en-US" smtClean="0"/>
              <a:t>3/5/2020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5E084246-6255-4677-9257-CA0238423BDA}" type="slidenum">
              <a:rPr lang="en-US" smtClean="0"/>
              <a:t>‹#›</a:t>
            </a:fld>
            <a:endParaRPr lang="en-US"/>
          </a:p>
        </p:txBody>
      </p:sp>
    </p:spTree>
    <p:extLst>
      <p:ext uri="{BB962C8B-B14F-4D97-AF65-F5344CB8AC3E}">
        <p14:creationId xmlns:p14="http://schemas.microsoft.com/office/powerpoint/2010/main" val="41665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74DADD2-5B44-4853-AC24-A8CC81E5D77B}" type="datetimeFigureOut">
              <a:rPr lang="en-US" smtClean="0"/>
              <a:t>3/5/2020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5E084246-6255-4677-9257-CA0238423BDA}" type="slidenum">
              <a:rPr lang="en-US" smtClean="0"/>
              <a:t>‹#›</a:t>
            </a:fld>
            <a:endParaRPr lang="en-US"/>
          </a:p>
        </p:txBody>
      </p:sp>
    </p:spTree>
    <p:extLst>
      <p:ext uri="{BB962C8B-B14F-4D97-AF65-F5344CB8AC3E}">
        <p14:creationId xmlns:p14="http://schemas.microsoft.com/office/powerpoint/2010/main" val="3422827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4DADD2-5B44-4853-AC24-A8CC81E5D77B}" type="datetimeFigureOut">
              <a:rPr lang="en-US" smtClean="0"/>
              <a:t>3/5/2020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084246-6255-4677-9257-CA0238423BDA}" type="slidenum">
              <a:rPr lang="en-US" smtClean="0"/>
              <a:t>‹#›</a:t>
            </a:fld>
            <a:endParaRPr lang="en-US"/>
          </a:p>
        </p:txBody>
      </p:sp>
    </p:spTree>
    <p:extLst>
      <p:ext uri="{BB962C8B-B14F-4D97-AF65-F5344CB8AC3E}">
        <p14:creationId xmlns:p14="http://schemas.microsoft.com/office/powerpoint/2010/main" val="2154813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4DADD2-5B44-4853-AC24-A8CC81E5D77B}" type="datetimeFigureOut">
              <a:rPr lang="en-US" smtClean="0"/>
              <a:t>3/5/2020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084246-6255-4677-9257-CA0238423BDA}" type="slidenum">
              <a:rPr lang="en-US" smtClean="0"/>
              <a:t>‹#›</a:t>
            </a:fld>
            <a:endParaRPr lang="en-US"/>
          </a:p>
        </p:txBody>
      </p:sp>
    </p:spTree>
    <p:extLst>
      <p:ext uri="{BB962C8B-B14F-4D97-AF65-F5344CB8AC3E}">
        <p14:creationId xmlns:p14="http://schemas.microsoft.com/office/powerpoint/2010/main" val="2465745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4DADD2-5B44-4853-AC24-A8CC81E5D77B}" type="datetimeFigureOut">
              <a:rPr lang="en-US" smtClean="0"/>
              <a:t>3/5/2020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084246-6255-4677-9257-CA0238423BDA}" type="slidenum">
              <a:rPr lang="en-US" smtClean="0"/>
              <a:t>‹#›</a:t>
            </a:fld>
            <a:endParaRPr lang="en-US"/>
          </a:p>
        </p:txBody>
      </p:sp>
    </p:spTree>
    <p:extLst>
      <p:ext uri="{BB962C8B-B14F-4D97-AF65-F5344CB8AC3E}">
        <p14:creationId xmlns:p14="http://schemas.microsoft.com/office/powerpoint/2010/main" val="34052699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4DADD2-5B44-4853-AC24-A8CC81E5D77B}" type="datetimeFigureOut">
              <a:rPr lang="en-US" smtClean="0"/>
              <a:t>3/5/2020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084246-6255-4677-9257-CA0238423BDA}"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5618317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4DADD2-5B44-4853-AC24-A8CC81E5D77B}" type="datetimeFigureOut">
              <a:rPr lang="en-US" smtClean="0"/>
              <a:t>3/5/2020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084246-6255-4677-9257-CA0238423BDA}" type="slidenum">
              <a:rPr lang="en-US" smtClean="0"/>
              <a:t>‹#›</a:t>
            </a:fld>
            <a:endParaRPr lang="en-US"/>
          </a:p>
        </p:txBody>
      </p:sp>
    </p:spTree>
    <p:extLst>
      <p:ext uri="{BB962C8B-B14F-4D97-AF65-F5344CB8AC3E}">
        <p14:creationId xmlns:p14="http://schemas.microsoft.com/office/powerpoint/2010/main" val="35115379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74DADD2-5B44-4853-AC24-A8CC81E5D77B}" type="datetimeFigureOut">
              <a:rPr lang="en-US" smtClean="0"/>
              <a:t>3/5/2020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084246-6255-4677-9257-CA0238423BDA}" type="slidenum">
              <a:rPr lang="en-US" smtClean="0"/>
              <a:t>‹#›</a:t>
            </a:fld>
            <a:endParaRPr lang="en-US"/>
          </a:p>
        </p:txBody>
      </p:sp>
    </p:spTree>
    <p:extLst>
      <p:ext uri="{BB962C8B-B14F-4D97-AF65-F5344CB8AC3E}">
        <p14:creationId xmlns:p14="http://schemas.microsoft.com/office/powerpoint/2010/main" val="4926282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74DADD2-5B44-4853-AC24-A8CC81E5D77B}" type="datetimeFigureOut">
              <a:rPr lang="en-US" smtClean="0"/>
              <a:t>3/5/2020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084246-6255-4677-9257-CA0238423BDA}" type="slidenum">
              <a:rPr lang="en-US" smtClean="0"/>
              <a:t>‹#›</a:t>
            </a:fld>
            <a:endParaRPr lang="en-US"/>
          </a:p>
        </p:txBody>
      </p:sp>
    </p:spTree>
    <p:extLst>
      <p:ext uri="{BB962C8B-B14F-4D97-AF65-F5344CB8AC3E}">
        <p14:creationId xmlns:p14="http://schemas.microsoft.com/office/powerpoint/2010/main" val="22413407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4DADD2-5B44-4853-AC24-A8CC81E5D77B}" type="datetimeFigureOut">
              <a:rPr lang="en-US" smtClean="0"/>
              <a:t>3/5/2020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084246-6255-4677-9257-CA0238423BDA}" type="slidenum">
              <a:rPr lang="en-US" smtClean="0"/>
              <a:t>‹#›</a:t>
            </a:fld>
            <a:endParaRPr lang="en-US"/>
          </a:p>
        </p:txBody>
      </p:sp>
    </p:spTree>
    <p:extLst>
      <p:ext uri="{BB962C8B-B14F-4D97-AF65-F5344CB8AC3E}">
        <p14:creationId xmlns:p14="http://schemas.microsoft.com/office/powerpoint/2010/main" val="6002680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4DADD2-5B44-4853-AC24-A8CC81E5D77B}" type="datetimeFigureOut">
              <a:rPr lang="en-US" smtClean="0"/>
              <a:t>3/5/2020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084246-6255-4677-9257-CA0238423BDA}" type="slidenum">
              <a:rPr lang="en-US" smtClean="0"/>
              <a:t>‹#›</a:t>
            </a:fld>
            <a:endParaRPr lang="en-US"/>
          </a:p>
        </p:txBody>
      </p:sp>
    </p:spTree>
    <p:extLst>
      <p:ext uri="{BB962C8B-B14F-4D97-AF65-F5344CB8AC3E}">
        <p14:creationId xmlns:p14="http://schemas.microsoft.com/office/powerpoint/2010/main" val="503642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74DADD2-5B44-4853-AC24-A8CC81E5D77B}" type="datetimeFigureOut">
              <a:rPr lang="en-US" smtClean="0"/>
              <a:t>3/5/2020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E084246-6255-4677-9257-CA0238423BDA}" type="slidenum">
              <a:rPr lang="en-US" smtClean="0"/>
              <a:t>‹#›</a:t>
            </a:fld>
            <a:endParaRPr lang="en-US"/>
          </a:p>
        </p:txBody>
      </p:sp>
    </p:spTree>
    <p:extLst>
      <p:ext uri="{BB962C8B-B14F-4D97-AF65-F5344CB8AC3E}">
        <p14:creationId xmlns:p14="http://schemas.microsoft.com/office/powerpoint/2010/main" val="200184704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1164" y="916181"/>
            <a:ext cx="9404723" cy="1400530"/>
          </a:xfrm>
        </p:spPr>
        <p:txBody>
          <a:bodyPr/>
          <a:lstStyle/>
          <a:p>
            <a:pPr marL="0" indent="0" algn="ctr"/>
            <a:r>
              <a:rPr lang="en-US" sz="3600" dirty="0">
                <a:latin typeface="Times New Roman" pitchFamily="18" charset="0"/>
                <a:cs typeface="Times New Roman" pitchFamily="18" charset="0"/>
              </a:rPr>
              <a:t>Pocahontas and the Powhatan Dilemma </a:t>
            </a:r>
            <a:br>
              <a:rPr lang="en-US" sz="3600" dirty="0">
                <a:latin typeface="Times New Roman" pitchFamily="18" charset="0"/>
                <a:cs typeface="Times New Roman" pitchFamily="18" charset="0"/>
              </a:rPr>
            </a:br>
            <a:r>
              <a:rPr lang="en-US" sz="3600" dirty="0">
                <a:latin typeface="Times New Roman" pitchFamily="18" charset="0"/>
                <a:cs typeface="Times New Roman" pitchFamily="18" charset="0"/>
              </a:rPr>
              <a:t>By Camilla Townsend</a:t>
            </a:r>
            <a:br>
              <a:rPr lang="en-US" sz="3600" dirty="0">
                <a:latin typeface="Times New Roman" pitchFamily="18" charset="0"/>
                <a:cs typeface="Times New Roman" pitchFamily="18" charset="0"/>
              </a:rPr>
            </a:br>
            <a:r>
              <a:rPr lang="en-US" sz="3600" dirty="0">
                <a:latin typeface="Times New Roman" pitchFamily="18" charset="0"/>
                <a:cs typeface="Times New Roman" pitchFamily="18" charset="0"/>
              </a:rPr>
              <a:t>Biography</a:t>
            </a:r>
            <a:br>
              <a:rPr lang="en-US" sz="3600" dirty="0">
                <a:latin typeface="Times New Roman" pitchFamily="18" charset="0"/>
                <a:cs typeface="Times New Roman" pitchFamily="18" charset="0"/>
              </a:rPr>
            </a:b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1103312" y="2492679"/>
            <a:ext cx="8946541" cy="3755720"/>
          </a:xfrm>
        </p:spPr>
        <p:txBody>
          <a:bodyPr/>
          <a:lstStyle/>
          <a:p>
            <a:pPr marL="0" indent="0" algn="ctr">
              <a:buNone/>
            </a:pPr>
            <a:endParaRPr lang="en-US" dirty="0" smtClean="0">
              <a:latin typeface="Times New Roman" pitchFamily="18" charset="0"/>
              <a:cs typeface="Times New Roman" pitchFamily="18" charset="0"/>
            </a:endParaRPr>
          </a:p>
          <a:p>
            <a:pPr marL="0" indent="0" algn="ctr">
              <a:buNone/>
            </a:pPr>
            <a:r>
              <a:rPr lang="en-US" dirty="0" smtClean="0">
                <a:latin typeface="Times New Roman" pitchFamily="18" charset="0"/>
                <a:cs typeface="Times New Roman" pitchFamily="18" charset="0"/>
              </a:rPr>
              <a:t>Student’s Name</a:t>
            </a:r>
          </a:p>
          <a:p>
            <a:pPr marL="0" indent="0" algn="ctr">
              <a:buNone/>
            </a:pPr>
            <a:r>
              <a:rPr lang="en-US" dirty="0" smtClean="0">
                <a:latin typeface="Times New Roman" pitchFamily="18" charset="0"/>
                <a:cs typeface="Times New Roman" pitchFamily="18" charset="0"/>
              </a:rPr>
              <a:t>Instructor’s Name</a:t>
            </a:r>
          </a:p>
          <a:p>
            <a:pPr marL="0" indent="0" algn="ctr">
              <a:buNone/>
            </a:pPr>
            <a:r>
              <a:rPr lang="en-US" dirty="0" smtClean="0">
                <a:latin typeface="Times New Roman" pitchFamily="18" charset="0"/>
                <a:cs typeface="Times New Roman" pitchFamily="18" charset="0"/>
              </a:rPr>
              <a:t>Course Number </a:t>
            </a:r>
          </a:p>
          <a:p>
            <a:pPr marL="0" indent="0" algn="ctr">
              <a:buNone/>
            </a:pPr>
            <a:r>
              <a:rPr lang="en-US" dirty="0" smtClean="0">
                <a:latin typeface="Times New Roman" pitchFamily="18" charset="0"/>
                <a:cs typeface="Times New Roman" pitchFamily="18" charset="0"/>
              </a:rPr>
              <a:t>Date </a:t>
            </a: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3"/>
          <a:stretch>
            <a:fillRect/>
          </a:stretch>
        </p:blipFill>
        <p:spPr>
          <a:xfrm>
            <a:off x="4670912" y="4572000"/>
            <a:ext cx="3057646" cy="1803748"/>
          </a:xfrm>
          <a:prstGeom prst="rect">
            <a:avLst/>
          </a:prstGeom>
        </p:spPr>
      </p:pic>
    </p:spTree>
    <p:extLst>
      <p:ext uri="{BB962C8B-B14F-4D97-AF65-F5344CB8AC3E}">
        <p14:creationId xmlns:p14="http://schemas.microsoft.com/office/powerpoint/2010/main" val="2994946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59634"/>
          </a:xfrm>
        </p:spPr>
        <p:txBody>
          <a:bodyPr/>
          <a:lstStyle/>
          <a:p>
            <a:pPr algn="ctr"/>
            <a:r>
              <a:rPr lang="en-US" dirty="0">
                <a:latin typeface="Times New Roman" pitchFamily="18" charset="0"/>
                <a:cs typeface="Times New Roman" pitchFamily="18" charset="0"/>
              </a:rPr>
              <a:t>I</a:t>
            </a:r>
            <a:r>
              <a:rPr lang="en-US" dirty="0" smtClean="0">
                <a:latin typeface="Times New Roman" pitchFamily="18" charset="0"/>
                <a:cs typeface="Times New Roman" pitchFamily="18" charset="0"/>
              </a:rPr>
              <a:t>ntroduction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024760"/>
            <a:ext cx="12192000" cy="5833240"/>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The book is about the history of a native American girl known as </a:t>
            </a:r>
            <a:r>
              <a:rPr lang="en-US" dirty="0" smtClean="0">
                <a:latin typeface="Times New Roman" pitchFamily="18" charset="0"/>
                <a:cs typeface="Times New Roman" pitchFamily="18" charset="0"/>
              </a:rPr>
              <a:t>Pocahontas</a:t>
            </a:r>
          </a:p>
          <a:p>
            <a:pPr>
              <a:buFont typeface="Wingdings" pitchFamily="2" charset="2"/>
              <a:buChar char="Ø"/>
            </a:pPr>
            <a:r>
              <a:rPr lang="en-US" dirty="0">
                <a:latin typeface="Times New Roman" pitchFamily="18" charset="0"/>
                <a:cs typeface="Times New Roman" pitchFamily="18" charset="0"/>
              </a:rPr>
              <a:t>H</a:t>
            </a:r>
            <a:r>
              <a:rPr lang="en-US" dirty="0" smtClean="0">
                <a:latin typeface="Times New Roman" pitchFamily="18" charset="0"/>
                <a:cs typeface="Times New Roman" pitchFamily="18" charset="0"/>
              </a:rPr>
              <a:t>er </a:t>
            </a:r>
            <a:r>
              <a:rPr lang="en-US" dirty="0" smtClean="0">
                <a:latin typeface="Times New Roman" pitchFamily="18" charset="0"/>
                <a:cs typeface="Times New Roman" pitchFamily="18" charset="0"/>
              </a:rPr>
              <a:t>father, the king known as Powhatan and the colonization that occurred in Virginia by the English </a:t>
            </a:r>
            <a:r>
              <a:rPr lang="en-US" dirty="0" smtClean="0">
                <a:latin typeface="Times New Roman" pitchFamily="18" charset="0"/>
                <a:cs typeface="Times New Roman" pitchFamily="18" charset="0"/>
              </a:rPr>
              <a:t>settlers</a:t>
            </a:r>
            <a:endParaRPr lang="en-US" dirty="0" smtClean="0">
              <a:latin typeface="Times New Roman" pitchFamily="18" charset="0"/>
              <a:cs typeface="Times New Roman" pitchFamily="18" charset="0"/>
            </a:endParaRPr>
          </a:p>
          <a:p>
            <a:pPr marL="0" indent="0">
              <a:buNone/>
            </a:pP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Figure</a:t>
            </a:r>
            <a:r>
              <a:rPr lang="en-US" dirty="0" smtClean="0">
                <a:latin typeface="Times New Roman" pitchFamily="18" charset="0"/>
                <a:cs typeface="Times New Roman" pitchFamily="18" charset="0"/>
              </a:rPr>
              <a:t>. 1, the book’s front cover</a:t>
            </a:r>
          </a:p>
          <a:p>
            <a:pPr marL="0" indent="0">
              <a:buNone/>
            </a:pPr>
            <a:endParaRPr lang="en-US" dirty="0" smtClean="0">
              <a:latin typeface="Times New Roman" pitchFamily="18" charset="0"/>
              <a:cs typeface="Times New Roman" pitchFamily="18" charset="0"/>
            </a:endParaRPr>
          </a:p>
          <a:p>
            <a:pPr marL="0" indent="0">
              <a:buNone/>
            </a:pPr>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The author, Camila Townsend, argues that Pocahontas was created as a myth to serve the settler’s needs, the government observers and the whole of  </a:t>
            </a:r>
            <a:r>
              <a:rPr lang="en-US" dirty="0" smtClean="0">
                <a:latin typeface="Times New Roman" pitchFamily="18" charset="0"/>
                <a:cs typeface="Times New Roman" pitchFamily="18" charset="0"/>
              </a:rPr>
              <a:t>England</a:t>
            </a:r>
            <a:endParaRPr lang="en-US"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Hence, from that time on, moguls in Hollywood, romantic poets, and American exceptionalism have twisted this reality causing the real Pocahontas not to </a:t>
            </a:r>
            <a:r>
              <a:rPr lang="en-US" dirty="0" smtClean="0">
                <a:latin typeface="Times New Roman" pitchFamily="18" charset="0"/>
                <a:cs typeface="Times New Roman" pitchFamily="18" charset="0"/>
              </a:rPr>
              <a:t>exist</a:t>
            </a:r>
            <a:endParaRPr lang="en-US"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The book purposes to bring back the humanity which the mythical Pocahontas borrowed from </a:t>
            </a:r>
            <a:r>
              <a:rPr lang="en-US" dirty="0" err="1" smtClean="0">
                <a:latin typeface="Times New Roman" pitchFamily="18" charset="0"/>
                <a:cs typeface="Times New Roman" pitchFamily="18" charset="0"/>
              </a:rPr>
              <a:t>Amonute</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3"/>
          <a:stretch>
            <a:fillRect/>
          </a:stretch>
        </p:blipFill>
        <p:spPr>
          <a:xfrm>
            <a:off x="3894299" y="1899206"/>
            <a:ext cx="2207173" cy="2159227"/>
          </a:xfrm>
          <a:prstGeom prst="rect">
            <a:avLst/>
          </a:prstGeom>
        </p:spPr>
      </p:pic>
    </p:spTree>
    <p:extLst>
      <p:ext uri="{BB962C8B-B14F-4D97-AF65-F5344CB8AC3E}">
        <p14:creationId xmlns:p14="http://schemas.microsoft.com/office/powerpoint/2010/main" val="1916459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71586"/>
          </a:xfrm>
        </p:spPr>
        <p:txBody>
          <a:bodyPr/>
          <a:lstStyle/>
          <a:p>
            <a:pPr algn="ctr"/>
            <a:r>
              <a:rPr lang="en-US" dirty="0" smtClean="0">
                <a:latin typeface="Times New Roman" pitchFamily="18" charset="0"/>
                <a:cs typeface="Times New Roman" pitchFamily="18" charset="0"/>
              </a:rPr>
              <a:t>Author’s Information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324304"/>
            <a:ext cx="12192000" cy="5533696"/>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The author of book </a:t>
            </a:r>
            <a:r>
              <a:rPr lang="en-US" dirty="0" err="1" smtClean="0">
                <a:latin typeface="Times New Roman" pitchFamily="18" charset="0"/>
                <a:cs typeface="Times New Roman" pitchFamily="18" charset="0"/>
              </a:rPr>
              <a:t>Camila</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Townsend</a:t>
            </a:r>
            <a:endParaRPr lang="en-US"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She is a distinguished professor of </a:t>
            </a:r>
            <a:r>
              <a:rPr lang="en-US" dirty="0" smtClean="0">
                <a:latin typeface="Times New Roman" pitchFamily="18" charset="0"/>
                <a:cs typeface="Times New Roman" pitchFamily="18" charset="0"/>
              </a:rPr>
              <a:t>history</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A </a:t>
            </a:r>
            <a:r>
              <a:rPr lang="en-US" dirty="0" smtClean="0">
                <a:latin typeface="Times New Roman" pitchFamily="18" charset="0"/>
                <a:cs typeface="Times New Roman" pitchFamily="18" charset="0"/>
              </a:rPr>
              <a:t>picture of Camila Townsend;                                                                 figure. 2</a:t>
            </a:r>
          </a:p>
          <a:p>
            <a:pPr marL="0" indent="0">
              <a:buNone/>
            </a:pPr>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Townsend is mostly interested in the relationship between European and Indigenous individuals via </a:t>
            </a:r>
            <a:r>
              <a:rPr lang="en-US" dirty="0" smtClean="0">
                <a:latin typeface="Times New Roman" pitchFamily="18" charset="0"/>
                <a:cs typeface="Times New Roman" pitchFamily="18" charset="0"/>
              </a:rPr>
              <a:t>Americans</a:t>
            </a:r>
            <a:endParaRPr lang="en-US"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Therefore, Townsend wrote this book because she was fascinated by the relations </a:t>
            </a:r>
            <a:r>
              <a:rPr lang="en-US" dirty="0" smtClean="0">
                <a:latin typeface="Times New Roman" pitchFamily="18" charset="0"/>
                <a:cs typeface="Times New Roman" pitchFamily="18" charset="0"/>
              </a:rPr>
              <a:t>present </a:t>
            </a:r>
            <a:r>
              <a:rPr lang="en-US" dirty="0" smtClean="0">
                <a:latin typeface="Times New Roman" pitchFamily="18" charset="0"/>
                <a:cs typeface="Times New Roman" pitchFamily="18" charset="0"/>
              </a:rPr>
              <a:t>between the Native Americans and the English settlers in </a:t>
            </a:r>
            <a:r>
              <a:rPr lang="en-US" dirty="0" smtClean="0">
                <a:latin typeface="Times New Roman" pitchFamily="18" charset="0"/>
                <a:cs typeface="Times New Roman" pitchFamily="18" charset="0"/>
              </a:rPr>
              <a:t>Virginia </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3"/>
          <a:stretch>
            <a:fillRect/>
          </a:stretch>
        </p:blipFill>
        <p:spPr>
          <a:xfrm>
            <a:off x="5562602" y="1450428"/>
            <a:ext cx="3810000" cy="2490951"/>
          </a:xfrm>
          <a:prstGeom prst="rect">
            <a:avLst/>
          </a:prstGeom>
        </p:spPr>
      </p:pic>
    </p:spTree>
    <p:extLst>
      <p:ext uri="{BB962C8B-B14F-4D97-AF65-F5344CB8AC3E}">
        <p14:creationId xmlns:p14="http://schemas.microsoft.com/office/powerpoint/2010/main" val="2028313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Book Analysis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825624"/>
            <a:ext cx="12192000" cy="5032375"/>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Camila lights up reality darkened through the span of four </a:t>
            </a:r>
            <a:r>
              <a:rPr lang="en-US" dirty="0" smtClean="0">
                <a:latin typeface="Times New Roman" pitchFamily="18" charset="0"/>
                <a:cs typeface="Times New Roman" pitchFamily="18" charset="0"/>
              </a:rPr>
              <a:t>centuries </a:t>
            </a:r>
            <a:endParaRPr lang="en-US"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Early parts give close consideration to the social, cultural and political underpinnings of both Englishmen and Virginia Algonquians just before </a:t>
            </a:r>
            <a:r>
              <a:rPr lang="en-US" dirty="0" smtClean="0">
                <a:latin typeface="Times New Roman" pitchFamily="18" charset="0"/>
                <a:cs typeface="Times New Roman" pitchFamily="18" charset="0"/>
              </a:rPr>
              <a:t>colonization</a:t>
            </a:r>
            <a:endParaRPr lang="en-US" dirty="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From </a:t>
            </a:r>
            <a:r>
              <a:rPr lang="en-US" dirty="0" smtClean="0">
                <a:latin typeface="Times New Roman" pitchFamily="18" charset="0"/>
                <a:cs typeface="Times New Roman" pitchFamily="18" charset="0"/>
              </a:rPr>
              <a:t>that point, Townsend evaluates the underlying months following the foundation of Jamestown and the hatred that followed and also kidnapping of Pocahontas, detainment, marriage, change to Christianity,  lastly her </a:t>
            </a:r>
            <a:r>
              <a:rPr lang="en-US" dirty="0" smtClean="0">
                <a:latin typeface="Times New Roman" pitchFamily="18" charset="0"/>
                <a:cs typeface="Times New Roman" pitchFamily="18" charset="0"/>
              </a:rPr>
              <a:t>passing</a:t>
            </a:r>
            <a:endParaRPr lang="en-US" dirty="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Townsend </a:t>
            </a:r>
            <a:r>
              <a:rPr lang="en-US" dirty="0" smtClean="0">
                <a:latin typeface="Times New Roman" pitchFamily="18" charset="0"/>
                <a:cs typeface="Times New Roman" pitchFamily="18" charset="0"/>
              </a:rPr>
              <a:t>endeavors to introduce every one of these circumstances not only from the point of view of the English but also from Pocahontas </a:t>
            </a:r>
            <a:r>
              <a:rPr lang="en-US" dirty="0">
                <a:latin typeface="Times New Roman" pitchFamily="18" charset="0"/>
                <a:cs typeface="Times New Roman" pitchFamily="18" charset="0"/>
              </a:rPr>
              <a:t>viewpoint (Townsend, 2005</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Hence</a:t>
            </a:r>
            <a:r>
              <a:rPr lang="en-US" dirty="0" smtClean="0">
                <a:latin typeface="Times New Roman" pitchFamily="18" charset="0"/>
                <a:cs typeface="Times New Roman" pitchFamily="18" charset="0"/>
              </a:rPr>
              <a:t>, the author capably shows that, in every one of the cases, Pocahontas and by augmentation her community, oversaw English expansionism as indicated by their own wants and </a:t>
            </a:r>
            <a:r>
              <a:rPr lang="en-US" dirty="0" smtClean="0">
                <a:latin typeface="Times New Roman" pitchFamily="18" charset="0"/>
                <a:cs typeface="Times New Roman" pitchFamily="18" charset="0"/>
              </a:rPr>
              <a:t>goals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157130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Book Analysis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825624"/>
            <a:ext cx="12192000" cy="5032375"/>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Instead of stubborn impediments who contradicted colonization by the English because of their situation on the crude finish of an erroneously European scale, Virginia Algonquians tried to set up their relationship with the colonizers to benefit from </a:t>
            </a:r>
            <a:r>
              <a:rPr lang="en-US" dirty="0" smtClean="0">
                <a:latin typeface="Times New Roman" pitchFamily="18" charset="0"/>
                <a:cs typeface="Times New Roman" pitchFamily="18" charset="0"/>
              </a:rPr>
              <a:t>them</a:t>
            </a:r>
            <a:endParaRPr lang="en-US" dirty="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Townsend </a:t>
            </a:r>
            <a:r>
              <a:rPr lang="en-US" dirty="0" smtClean="0">
                <a:latin typeface="Times New Roman" pitchFamily="18" charset="0"/>
                <a:cs typeface="Times New Roman" pitchFamily="18" charset="0"/>
              </a:rPr>
              <a:t>quoted that, "realpolitik not inherent egalitarianism " directed the strategies utilized by Powhatan, both inside his relations with the English and in his chiefdom (Townsend, </a:t>
            </a:r>
            <a:r>
              <a:rPr lang="en-US" dirty="0" smtClean="0">
                <a:latin typeface="Times New Roman" pitchFamily="18" charset="0"/>
                <a:cs typeface="Times New Roman" pitchFamily="18" charset="0"/>
              </a:rPr>
              <a:t>2005)</a:t>
            </a:r>
            <a:endParaRPr lang="en-US" dirty="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Pocahontas</a:t>
            </a:r>
            <a:r>
              <a:rPr lang="en-US" dirty="0" smtClean="0">
                <a:latin typeface="Times New Roman" pitchFamily="18" charset="0"/>
                <a:cs typeface="Times New Roman" pitchFamily="18" charset="0"/>
              </a:rPr>
              <a:t>' alleged freeing of John comprises increasingly a ploy to acquire the Englishman's trust than the sign of sexual want depicted by </a:t>
            </a:r>
            <a:r>
              <a:rPr lang="en-US" dirty="0" smtClean="0">
                <a:latin typeface="Times New Roman" pitchFamily="18" charset="0"/>
                <a:cs typeface="Times New Roman" pitchFamily="18" charset="0"/>
              </a:rPr>
              <a:t>Rolfe</a:t>
            </a:r>
            <a:endParaRPr lang="en-US" dirty="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Pocahontas</a:t>
            </a:r>
            <a:r>
              <a:rPr lang="en-US" dirty="0" smtClean="0">
                <a:latin typeface="Times New Roman" pitchFamily="18" charset="0"/>
                <a:cs typeface="Times New Roman" pitchFamily="18" charset="0"/>
              </a:rPr>
              <a:t>' union with John Rolfe and her transformation to Christianity is a representation of an endeavor to set up a social and familial scaffold between the two societies than the undeniable result of a circumstance where an Indian presented to the advantages of English culture promptly pushes off her past culture to surge fast into the wonders of Anglicization and </a:t>
            </a:r>
            <a:r>
              <a:rPr lang="en-US" dirty="0" smtClean="0">
                <a:latin typeface="Times New Roman" pitchFamily="18" charset="0"/>
                <a:cs typeface="Times New Roman" pitchFamily="18" charset="0"/>
              </a:rPr>
              <a:t>Christianity</a:t>
            </a:r>
            <a:endParaRPr lang="en-US" dirty="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At </a:t>
            </a:r>
            <a:r>
              <a:rPr lang="en-US" dirty="0" smtClean="0">
                <a:latin typeface="Times New Roman" pitchFamily="18" charset="0"/>
                <a:cs typeface="Times New Roman" pitchFamily="18" charset="0"/>
              </a:rPr>
              <a:t>long last, Townsend describes Pocahontas’s excursion to England like a last endeavor to both strengthen the connection of the relationship between the English and her </a:t>
            </a:r>
            <a:r>
              <a:rPr lang="en-US" dirty="0" smtClean="0">
                <a:latin typeface="Times New Roman" pitchFamily="18" charset="0"/>
                <a:cs typeface="Times New Roman" pitchFamily="18" charset="0"/>
              </a:rPr>
              <a:t>people</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780764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Book Analysis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825624"/>
            <a:ext cx="12192000" cy="5032375"/>
          </a:xfrm>
        </p:spPr>
        <p:txBody>
          <a:bodyPr/>
          <a:lstStyle/>
          <a:p>
            <a:pPr>
              <a:buFont typeface="Wingdings" pitchFamily="2" charset="2"/>
              <a:buChar char="Ø"/>
            </a:pPr>
            <a:r>
              <a:rPr lang="en-US" dirty="0" smtClean="0">
                <a:latin typeface="Times New Roman" pitchFamily="18" charset="0"/>
                <a:cs typeface="Times New Roman" pitchFamily="18" charset="0"/>
              </a:rPr>
              <a:t>She also wanted to get critical knowledge about the English, which she could convey to her dad upon her arrival back </a:t>
            </a:r>
            <a:r>
              <a:rPr lang="en-US" dirty="0" smtClean="0">
                <a:latin typeface="Times New Roman" pitchFamily="18" charset="0"/>
                <a:cs typeface="Times New Roman" pitchFamily="18" charset="0"/>
              </a:rPr>
              <a:t>home</a:t>
            </a:r>
            <a:endParaRPr lang="en-US" dirty="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Obviously</a:t>
            </a:r>
            <a:r>
              <a:rPr lang="en-US" dirty="0" smtClean="0">
                <a:latin typeface="Times New Roman" pitchFamily="18" charset="0"/>
                <a:cs typeface="Times New Roman" pitchFamily="18" charset="0"/>
              </a:rPr>
              <a:t>, she was not able to return home, however the reports brought back by individuals from her designation assumed an enormous </a:t>
            </a:r>
            <a:r>
              <a:rPr lang="en-US" dirty="0">
                <a:latin typeface="Times New Roman" pitchFamily="18" charset="0"/>
                <a:cs typeface="Times New Roman" pitchFamily="18" charset="0"/>
              </a:rPr>
              <a:t>job (</a:t>
            </a:r>
            <a:r>
              <a:rPr lang="en-US" dirty="0" smtClean="0">
                <a:latin typeface="Times New Roman" pitchFamily="18" charset="0"/>
                <a:cs typeface="Times New Roman" pitchFamily="18" charset="0"/>
              </a:rPr>
              <a:t>Townsend, 2005)</a:t>
            </a:r>
            <a:endParaRPr lang="en-US" dirty="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The </a:t>
            </a:r>
            <a:r>
              <a:rPr lang="en-US" dirty="0" smtClean="0">
                <a:latin typeface="Times New Roman" pitchFamily="18" charset="0"/>
                <a:cs typeface="Times New Roman" pitchFamily="18" charset="0"/>
              </a:rPr>
              <a:t>job involved persuading her dad to resign and </a:t>
            </a:r>
            <a:r>
              <a:rPr lang="en-US" dirty="0" err="1" smtClean="0">
                <a:latin typeface="Times New Roman" pitchFamily="18" charset="0"/>
                <a:cs typeface="Times New Roman" pitchFamily="18" charset="0"/>
              </a:rPr>
              <a:t>Opechancanough</a:t>
            </a:r>
            <a:r>
              <a:rPr lang="en-US" dirty="0" smtClean="0">
                <a:latin typeface="Times New Roman" pitchFamily="18" charset="0"/>
                <a:cs typeface="Times New Roman" pitchFamily="18" charset="0"/>
              </a:rPr>
              <a:t>, Pocahontas’s uncle to seek after a considerably more activist approach with respect to the </a:t>
            </a:r>
            <a:r>
              <a:rPr lang="en-US" dirty="0" smtClean="0">
                <a:latin typeface="Times New Roman" pitchFamily="18" charset="0"/>
                <a:cs typeface="Times New Roman" pitchFamily="18" charset="0"/>
              </a:rPr>
              <a:t>Virginians</a:t>
            </a:r>
            <a:endParaRPr lang="en-US" dirty="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The </a:t>
            </a:r>
            <a:r>
              <a:rPr lang="en-US" dirty="0" smtClean="0">
                <a:latin typeface="Times New Roman" pitchFamily="18" charset="0"/>
                <a:cs typeface="Times New Roman" pitchFamily="18" charset="0"/>
              </a:rPr>
              <a:t>disastrous consequences of that approach lead Townsend to a fairly skeptical and opposing </a:t>
            </a:r>
            <a:r>
              <a:rPr lang="en-US" dirty="0" smtClean="0">
                <a:latin typeface="Times New Roman" pitchFamily="18" charset="0"/>
                <a:cs typeface="Times New Roman" pitchFamily="18" charset="0"/>
              </a:rPr>
              <a:t>end</a:t>
            </a:r>
          </a:p>
          <a:p>
            <a:pPr>
              <a:buFont typeface="Wingdings" pitchFamily="2" charset="2"/>
              <a:buChar char="Ø"/>
            </a:pPr>
            <a:r>
              <a:rPr lang="en-US" dirty="0" smtClean="0">
                <a:latin typeface="Times New Roman" pitchFamily="18" charset="0"/>
                <a:cs typeface="Times New Roman" pitchFamily="18" charset="0"/>
              </a:rPr>
              <a:t>This </a:t>
            </a:r>
            <a:r>
              <a:rPr lang="en-US" dirty="0" smtClean="0">
                <a:latin typeface="Times New Roman" pitchFamily="18" charset="0"/>
                <a:cs typeface="Times New Roman" pitchFamily="18" charset="0"/>
              </a:rPr>
              <a:t>means that, Powhatan Confederacy was destructed and almost all Indians were expelled from Virginia</a:t>
            </a: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783005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59178"/>
          </a:xfrm>
        </p:spPr>
        <p:txBody>
          <a:bodyPr/>
          <a:lstStyle/>
          <a:p>
            <a:pPr algn="ctr"/>
            <a:r>
              <a:rPr lang="en-US" dirty="0" smtClean="0">
                <a:latin typeface="Times New Roman" pitchFamily="18" charset="0"/>
                <a:cs typeface="Times New Roman" pitchFamily="18" charset="0"/>
              </a:rPr>
              <a:t>Conclusion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497724"/>
            <a:ext cx="12192000" cy="5360275"/>
          </a:xfrm>
        </p:spPr>
        <p:txBody>
          <a:bodyPr/>
          <a:lstStyle/>
          <a:p>
            <a:pPr>
              <a:buFont typeface="Wingdings" pitchFamily="2" charset="2"/>
              <a:buChar char="Ø"/>
            </a:pPr>
            <a:r>
              <a:rPr lang="en-US" dirty="0" smtClean="0">
                <a:latin typeface="Times New Roman" pitchFamily="18" charset="0"/>
                <a:cs typeface="Times New Roman" pitchFamily="18" charset="0"/>
              </a:rPr>
              <a:t>The Powhatan Confederacy destruction and expulsion of almost all Indians from Virginia is seen as naïve by the </a:t>
            </a:r>
            <a:r>
              <a:rPr lang="en-US" dirty="0" smtClean="0">
                <a:latin typeface="Times New Roman" pitchFamily="18" charset="0"/>
                <a:cs typeface="Times New Roman" pitchFamily="18" charset="0"/>
              </a:rPr>
              <a:t>author</a:t>
            </a:r>
            <a:endParaRPr lang="en-US" dirty="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She </a:t>
            </a:r>
            <a:r>
              <a:rPr lang="en-US" dirty="0" smtClean="0">
                <a:latin typeface="Times New Roman" pitchFamily="18" charset="0"/>
                <a:cs typeface="Times New Roman" pitchFamily="18" charset="0"/>
              </a:rPr>
              <a:t>also commends this situation because of the Algonquian’s persistence in fighting for their land and </a:t>
            </a:r>
            <a:r>
              <a:rPr lang="en-US" dirty="0" smtClean="0">
                <a:latin typeface="Times New Roman" pitchFamily="18" charset="0"/>
                <a:cs typeface="Times New Roman" pitchFamily="18" charset="0"/>
              </a:rPr>
              <a:t>culture</a:t>
            </a:r>
            <a:endParaRPr lang="en-US" dirty="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However</a:t>
            </a:r>
            <a:r>
              <a:rPr lang="en-US" dirty="0" smtClean="0">
                <a:latin typeface="Times New Roman" pitchFamily="18" charset="0"/>
                <a:cs typeface="Times New Roman" pitchFamily="18" charset="0"/>
              </a:rPr>
              <a:t>, when reading the book, the audience is left pondering which of these results to </a:t>
            </a:r>
            <a:r>
              <a:rPr lang="en-US" dirty="0" smtClean="0">
                <a:latin typeface="Times New Roman" pitchFamily="18" charset="0"/>
                <a:cs typeface="Times New Roman" pitchFamily="18" charset="0"/>
              </a:rPr>
              <a:t>accept </a:t>
            </a:r>
            <a:endParaRPr lang="en-US" dirty="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Would </a:t>
            </a:r>
            <a:r>
              <a:rPr lang="en-US" dirty="0" smtClean="0">
                <a:latin typeface="Times New Roman" pitchFamily="18" charset="0"/>
                <a:cs typeface="Times New Roman" pitchFamily="18" charset="0"/>
              </a:rPr>
              <a:t>it be advisable for </a:t>
            </a:r>
            <a:r>
              <a:rPr lang="en-US" dirty="0" smtClean="0">
                <a:latin typeface="Times New Roman" pitchFamily="18" charset="0"/>
                <a:cs typeface="Times New Roman" pitchFamily="18" charset="0"/>
              </a:rPr>
              <a:t>to </a:t>
            </a:r>
            <a:r>
              <a:rPr lang="en-US" dirty="0" smtClean="0">
                <a:latin typeface="Times New Roman" pitchFamily="18" charset="0"/>
                <a:cs typeface="Times New Roman" pitchFamily="18" charset="0"/>
              </a:rPr>
              <a:t>finish the book feeling encouraged because of the constantly long steadiness of Virginia Algonquians, or disheartened by their </a:t>
            </a:r>
            <a:r>
              <a:rPr lang="en-US" dirty="0" smtClean="0">
                <a:latin typeface="Times New Roman" pitchFamily="18" charset="0"/>
                <a:cs typeface="Times New Roman" pitchFamily="18" charset="0"/>
              </a:rPr>
              <a:t>demolition?</a:t>
            </a:r>
          </a:p>
          <a:p>
            <a:pPr>
              <a:buFont typeface="Wingdings" pitchFamily="2" charset="2"/>
              <a:buChar char="Ø"/>
            </a:pPr>
            <a:r>
              <a:rPr lang="en-US" dirty="0" smtClean="0">
                <a:latin typeface="Times New Roman" pitchFamily="18" charset="0"/>
                <a:cs typeface="Times New Roman" pitchFamily="18" charset="0"/>
              </a:rPr>
              <a:t>It is </a:t>
            </a:r>
            <a:r>
              <a:rPr lang="en-US" dirty="0" smtClean="0">
                <a:latin typeface="Times New Roman" pitchFamily="18" charset="0"/>
                <a:cs typeface="Times New Roman" pitchFamily="18" charset="0"/>
              </a:rPr>
              <a:t> advisable to </a:t>
            </a:r>
            <a:r>
              <a:rPr lang="en-US" dirty="0" smtClean="0">
                <a:latin typeface="Times New Roman" pitchFamily="18" charset="0"/>
                <a:cs typeface="Times New Roman" pitchFamily="18" charset="0"/>
              </a:rPr>
              <a:t>read this book because it will give </a:t>
            </a:r>
            <a:r>
              <a:rPr lang="en-US" dirty="0" smtClean="0">
                <a:latin typeface="Times New Roman" pitchFamily="18" charset="0"/>
                <a:cs typeface="Times New Roman" pitchFamily="18" charset="0"/>
              </a:rPr>
              <a:t>the </a:t>
            </a:r>
            <a:r>
              <a:rPr lang="en-US" dirty="0" smtClean="0">
                <a:latin typeface="Times New Roman" pitchFamily="18" charset="0"/>
                <a:cs typeface="Times New Roman" pitchFamily="18" charset="0"/>
              </a:rPr>
              <a:t>insight </a:t>
            </a:r>
            <a:r>
              <a:rPr lang="en-US" dirty="0" smtClean="0">
                <a:latin typeface="Times New Roman" pitchFamily="18" charset="0"/>
                <a:cs typeface="Times New Roman" pitchFamily="18" charset="0"/>
              </a:rPr>
              <a:t>about </a:t>
            </a:r>
            <a:r>
              <a:rPr lang="en-US" dirty="0" smtClean="0">
                <a:latin typeface="Times New Roman" pitchFamily="18" charset="0"/>
                <a:cs typeface="Times New Roman" pitchFamily="18" charset="0"/>
              </a:rPr>
              <a:t>how the Indians and English lived and related with each </a:t>
            </a:r>
            <a:r>
              <a:rPr lang="en-US" dirty="0" smtClean="0">
                <a:latin typeface="Times New Roman" pitchFamily="18" charset="0"/>
                <a:cs typeface="Times New Roman" pitchFamily="18" charset="0"/>
              </a:rPr>
              <a:t>other</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480772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Reference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dirty="0" smtClean="0">
                <a:latin typeface="Times New Roman" pitchFamily="18" charset="0"/>
                <a:cs typeface="Times New Roman" pitchFamily="18" charset="0"/>
              </a:rPr>
              <a:t>Townsend, C. (2005). Pocahontas and the Powhatan Dilemma: The American </a:t>
            </a:r>
            <a:r>
              <a:rPr lang="en-US" dirty="0" smtClean="0">
                <a:latin typeface="Times New Roman" pitchFamily="18" charset="0"/>
                <a:cs typeface="Times New Roman" pitchFamily="18" charset="0"/>
              </a:rPr>
              <a:t>	Portraits </a:t>
            </a:r>
            <a:r>
              <a:rPr lang="en-US" dirty="0" smtClean="0">
                <a:latin typeface="Times New Roman" pitchFamily="18" charset="0"/>
                <a:cs typeface="Times New Roman" pitchFamily="18" charset="0"/>
              </a:rPr>
              <a:t>Series. Hill and Wang.</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6329379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292</TotalTime>
  <Words>1435</Words>
  <Application>Microsoft Office PowerPoint</Application>
  <PresentationFormat>Custom</PresentationFormat>
  <Paragraphs>69</Paragraphs>
  <Slides>8</Slides>
  <Notes>7</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Ion</vt:lpstr>
      <vt:lpstr>Pocahontas and the Powhatan Dilemma  By Camilla Townsend Biography </vt:lpstr>
      <vt:lpstr>Introduction</vt:lpstr>
      <vt:lpstr>Author’s Information</vt:lpstr>
      <vt:lpstr>Book Analysis</vt:lpstr>
      <vt:lpstr>Book Analysis</vt:lpstr>
      <vt:lpstr>Book Analysis</vt:lpstr>
      <vt:lpstr>Conclusion</vt:lpstr>
      <vt:lpstr>Reference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nonniana</dc:creator>
  <cp:lastModifiedBy>User</cp:lastModifiedBy>
  <cp:revision>24</cp:revision>
  <dcterms:created xsi:type="dcterms:W3CDTF">2020-03-04T16:49:35Z</dcterms:created>
  <dcterms:modified xsi:type="dcterms:W3CDTF">2020-03-04T22:56:20Z</dcterms:modified>
</cp:coreProperties>
</file>